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B886EF-215F-46B4-A22B-BA913E3C7D27}" type="datetimeFigureOut">
              <a:rPr lang="pl-PL" smtClean="0"/>
              <a:t>31.03.2020</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DC2C39-3703-4402-88D9-98AA73B9CF1F}" type="slidenum">
              <a:rPr lang="pl-PL" smtClean="0"/>
              <a:t>‹#›</a:t>
            </a:fld>
            <a:endParaRPr lang="pl-P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38DC2C39-3703-4402-88D9-98AA73B9CF1F}" type="slidenum">
              <a:rPr lang="pl-PL" smtClean="0"/>
              <a:t>2</a:t>
            </a:fld>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 wzorca tytułu</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31.03.2020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31.03.2020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 wzorca tytułu</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31.03.2020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31.03.2020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 wzorca tytułu</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66221E02-25CB-4963-84BC-0813985E7D90}" type="datetimeFigureOut">
              <a:rPr lang="pl-PL" smtClean="0"/>
              <a:pPr/>
              <a:t>31.03.2020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66221E02-25CB-4963-84BC-0813985E7D90}" type="datetimeFigureOut">
              <a:rPr lang="pl-PL" smtClean="0"/>
              <a:pPr/>
              <a:t>31.03.2020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 wzorca tytułu</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66221E02-25CB-4963-84BC-0813985E7D90}" type="datetimeFigureOut">
              <a:rPr lang="pl-PL" smtClean="0"/>
              <a:pPr/>
              <a:t>31.03.2020</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daty 2"/>
          <p:cNvSpPr>
            <a:spLocks noGrp="1"/>
          </p:cNvSpPr>
          <p:nvPr>
            <p:ph type="dt" sz="half" idx="10"/>
          </p:nvPr>
        </p:nvSpPr>
        <p:spPr/>
        <p:txBody>
          <a:bodyPr/>
          <a:lstStyle/>
          <a:p>
            <a:fld id="{66221E02-25CB-4963-84BC-0813985E7D90}" type="datetimeFigureOut">
              <a:rPr lang="pl-PL" smtClean="0"/>
              <a:pPr/>
              <a:t>31.03.2020</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66221E02-25CB-4963-84BC-0813985E7D90}" type="datetimeFigureOut">
              <a:rPr lang="pl-PL" smtClean="0"/>
              <a:pPr/>
              <a:t>31.03.2020</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 wzorca tytułu</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66221E02-25CB-4963-84BC-0813985E7D90}" type="datetimeFigureOut">
              <a:rPr lang="pl-PL" smtClean="0"/>
              <a:pPr/>
              <a:t>31.03.2020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 wzorca tytułu</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66221E02-25CB-4963-84BC-0813985E7D90}" type="datetimeFigureOut">
              <a:rPr lang="pl-PL" smtClean="0"/>
              <a:pPr/>
              <a:t>31.03.2020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 wzorca tytułu</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221E02-25CB-4963-84BC-0813985E7D90}" type="datetimeFigureOut">
              <a:rPr lang="pl-PL" smtClean="0"/>
              <a:pPr/>
              <a:t>31.03.2020</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9B7C76-EFF2-4CD8-A475-4750F11B4BC6}"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pracuj.pl/" TargetMode="External"/><Relationship Id="rId7" Type="http://schemas.openxmlformats.org/officeDocument/2006/relationships/hyperlink" Target="http://www.jobs.p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www.infopraca.pl/" TargetMode="External"/><Relationship Id="rId5" Type="http://schemas.openxmlformats.org/officeDocument/2006/relationships/hyperlink" Target="http://www.jobpilot.pl/" TargetMode="External"/><Relationship Id="rId4" Type="http://schemas.openxmlformats.org/officeDocument/2006/relationships/hyperlink" Target="http://www.gratka.p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smtClean="0"/>
              <a:t>Jak </a:t>
            </a:r>
            <a:r>
              <a:rPr lang="pl-PL" smtClean="0"/>
              <a:t>szukać pracy</a:t>
            </a:r>
            <a:endParaRPr lang="pl-PL"/>
          </a:p>
        </p:txBody>
      </p:sp>
      <p:sp>
        <p:nvSpPr>
          <p:cNvPr id="3" name="Podtytuł 2"/>
          <p:cNvSpPr>
            <a:spLocks noGrp="1"/>
          </p:cNvSpPr>
          <p:nvPr>
            <p:ph type="subTitle" idx="1"/>
          </p:nvPr>
        </p:nvSpPr>
        <p:spPr/>
        <p:txBody>
          <a:bodyPr/>
          <a:lstStyle/>
          <a:p>
            <a:endParaRPr lang="pl-PL"/>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600" dirty="0" smtClean="0"/>
              <a:t>Źródła poszukiwań</a:t>
            </a:r>
            <a:endParaRPr lang="pl-PL" sz="3600" dirty="0"/>
          </a:p>
        </p:txBody>
      </p:sp>
      <p:sp>
        <p:nvSpPr>
          <p:cNvPr id="3" name="Symbol zastępczy zawartości 2"/>
          <p:cNvSpPr>
            <a:spLocks noGrp="1"/>
          </p:cNvSpPr>
          <p:nvPr>
            <p:ph idx="1"/>
          </p:nvPr>
        </p:nvSpPr>
        <p:spPr/>
        <p:txBody>
          <a:bodyPr>
            <a:normAutofit fontScale="85000" lnSpcReduction="20000"/>
          </a:bodyPr>
          <a:lstStyle/>
          <a:p>
            <a:pPr lvl="1"/>
            <a:r>
              <a:rPr lang="pl-PL" dirty="0" smtClean="0"/>
              <a:t>osoby bliskie i znajomi, kontakty w środowisku, </a:t>
            </a:r>
          </a:p>
          <a:p>
            <a:pPr lvl="1"/>
            <a:r>
              <a:rPr lang="pl-PL" dirty="0" smtClean="0"/>
              <a:t>prasa, </a:t>
            </a:r>
          </a:p>
          <a:p>
            <a:pPr lvl="1" algn="just"/>
            <a:r>
              <a:rPr lang="pl-PL" dirty="0" smtClean="0"/>
              <a:t>portale rekrutacyjne (np. </a:t>
            </a:r>
            <a:r>
              <a:rPr lang="pl-PL" u="sng" dirty="0" err="1" smtClean="0">
                <a:hlinkClick r:id="rId3"/>
              </a:rPr>
              <a:t>www.pracuj.pl</a:t>
            </a:r>
            <a:r>
              <a:rPr lang="pl-PL" dirty="0" smtClean="0"/>
              <a:t>, </a:t>
            </a:r>
            <a:r>
              <a:rPr lang="pl-PL" u="sng" dirty="0" err="1" smtClean="0">
                <a:hlinkClick r:id="rId4"/>
              </a:rPr>
              <a:t>www.gratka.pl</a:t>
            </a:r>
            <a:r>
              <a:rPr lang="pl-PL" dirty="0" smtClean="0"/>
              <a:t>, </a:t>
            </a:r>
            <a:r>
              <a:rPr lang="pl-PL" u="sng" dirty="0" err="1" smtClean="0">
                <a:hlinkClick r:id="rId5"/>
              </a:rPr>
              <a:t>www.jobpilot.pl</a:t>
            </a:r>
            <a:r>
              <a:rPr lang="pl-PL" dirty="0" smtClean="0"/>
              <a:t>, </a:t>
            </a:r>
            <a:r>
              <a:rPr lang="pl-PL" u="sng" dirty="0" err="1" smtClean="0">
                <a:hlinkClick r:id="rId6"/>
              </a:rPr>
              <a:t>www.infopraca.pl</a:t>
            </a:r>
            <a:r>
              <a:rPr lang="pl-PL" dirty="0" smtClean="0"/>
              <a:t>, </a:t>
            </a:r>
            <a:r>
              <a:rPr lang="pl-PL" u="sng" dirty="0" err="1" smtClean="0">
                <a:hlinkClick r:id="rId7"/>
              </a:rPr>
              <a:t>www.jobs.pl</a:t>
            </a:r>
            <a:r>
              <a:rPr lang="pl-PL" dirty="0" smtClean="0"/>
              <a:t>) </a:t>
            </a:r>
          </a:p>
          <a:p>
            <a:pPr lvl="1"/>
            <a:r>
              <a:rPr lang="pl-PL" dirty="0" smtClean="0"/>
              <a:t>tablice ogłoszeniowe, </a:t>
            </a:r>
          </a:p>
          <a:p>
            <a:pPr lvl="1"/>
            <a:r>
              <a:rPr lang="pl-PL" dirty="0" smtClean="0"/>
              <a:t>organizacje pozarządowe, które zawodowo zajmują się rekrutacją </a:t>
            </a:r>
          </a:p>
          <a:p>
            <a:pPr lvl="1"/>
            <a:r>
              <a:rPr lang="pl-PL" dirty="0" smtClean="0"/>
              <a:t>powiatowe urzędy pracy, </a:t>
            </a:r>
          </a:p>
          <a:p>
            <a:pPr lvl="1"/>
            <a:r>
              <a:rPr lang="pl-PL" dirty="0" smtClean="0"/>
              <a:t>agencje pośrednictwa pracy i doradztwa personalnego, </a:t>
            </a:r>
          </a:p>
          <a:p>
            <a:pPr lvl="1"/>
            <a:r>
              <a:rPr lang="pl-PL" dirty="0" smtClean="0"/>
              <a:t>biura karier szkół wyższych, </a:t>
            </a:r>
          </a:p>
          <a:p>
            <a:pPr lvl="1"/>
            <a:r>
              <a:rPr lang="pl-PL" dirty="0" smtClean="0"/>
              <a:t>targi </a:t>
            </a:r>
            <a:r>
              <a:rPr lang="pl-PL" dirty="0" smtClean="0"/>
              <a:t>pracy,</a:t>
            </a:r>
          </a:p>
          <a:p>
            <a:pPr lvl="1"/>
            <a:r>
              <a:rPr lang="pl-PL" dirty="0" smtClean="0"/>
              <a:t>s</a:t>
            </a:r>
            <a:r>
              <a:rPr lang="pl-PL" dirty="0" smtClean="0"/>
              <a:t>trony </a:t>
            </a:r>
            <a:r>
              <a:rPr lang="pl-PL" dirty="0" smtClean="0"/>
              <a:t>internetowe pracodawców</a:t>
            </a:r>
          </a:p>
          <a:p>
            <a:endParaRPr lang="pl-P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147248" cy="994122"/>
          </a:xfrm>
        </p:spPr>
        <p:txBody>
          <a:bodyPr/>
          <a:lstStyle/>
          <a:p>
            <a:endParaRPr lang="pl-PL" dirty="0"/>
          </a:p>
        </p:txBody>
      </p:sp>
      <p:sp>
        <p:nvSpPr>
          <p:cNvPr id="3" name="Symbol zastępczy zawartości 2"/>
          <p:cNvSpPr>
            <a:spLocks noGrp="1"/>
          </p:cNvSpPr>
          <p:nvPr>
            <p:ph idx="1"/>
          </p:nvPr>
        </p:nvSpPr>
        <p:spPr>
          <a:xfrm>
            <a:off x="457200" y="1052736"/>
            <a:ext cx="8229600" cy="5073427"/>
          </a:xfrm>
        </p:spPr>
        <p:txBody>
          <a:bodyPr>
            <a:normAutofit fontScale="25000" lnSpcReduction="20000"/>
          </a:bodyPr>
          <a:lstStyle/>
          <a:p>
            <a:pPr lvl="0" algn="just"/>
            <a:r>
              <a:rPr lang="pl-PL" sz="7200" dirty="0" smtClean="0"/>
              <a:t>Przed rozpoczęciem poszukiwania pracy warto zastanowić się nad tym: </a:t>
            </a:r>
          </a:p>
          <a:p>
            <a:pPr lvl="1" algn="just"/>
            <a:r>
              <a:rPr lang="pl-PL" sz="7200" dirty="0" smtClean="0"/>
              <a:t>jak szukać pracy najefektywniej? </a:t>
            </a:r>
          </a:p>
          <a:p>
            <a:pPr lvl="1" algn="just"/>
            <a:r>
              <a:rPr lang="pl-PL" sz="7200" dirty="0" smtClean="0"/>
              <a:t>kto może nam w tym pomóc? </a:t>
            </a:r>
          </a:p>
          <a:p>
            <a:pPr algn="just"/>
            <a:r>
              <a:rPr lang="pl-PL" sz="7200" dirty="0" smtClean="0"/>
              <a:t>Poszukując pracy korzystaj z wszelkich dostępnych możliwości. </a:t>
            </a:r>
            <a:r>
              <a:rPr lang="pl-PL" sz="7200" dirty="0" smtClean="0"/>
              <a:t>Nawet </a:t>
            </a:r>
            <a:r>
              <a:rPr lang="pl-PL" sz="7200" dirty="0" smtClean="0"/>
              <a:t>jeśli przez jakiś czas nie będziesz odnosił sukcesów, nie załamuj się. Aktywnie przeszukując oferty pracy zdobywasz przecież cenną wiedzę o wymaganiach pracodawców, </a:t>
            </a:r>
            <a:r>
              <a:rPr lang="pl-PL" sz="7200" dirty="0" smtClean="0"/>
              <a:t/>
            </a:r>
            <a:br>
              <a:rPr lang="pl-PL" sz="7200" dirty="0" smtClean="0"/>
            </a:br>
            <a:r>
              <a:rPr lang="pl-PL" sz="7200" dirty="0" smtClean="0"/>
              <a:t>o </a:t>
            </a:r>
            <a:r>
              <a:rPr lang="pl-PL" sz="7200" dirty="0" smtClean="0"/>
              <a:t>przebiegu rozmów kwalifikacyjnych, czy na przykład uczysz się skutecznej autoprezentacji. W końcu na pewno się </a:t>
            </a:r>
            <a:r>
              <a:rPr lang="pl-PL" sz="7200" dirty="0" smtClean="0"/>
              <a:t>uda!</a:t>
            </a:r>
            <a:endParaRPr lang="pl-PL" sz="7200" dirty="0" smtClean="0"/>
          </a:p>
          <a:p>
            <a:pPr algn="just"/>
            <a:r>
              <a:rPr lang="pl-PL" sz="7200" dirty="0" smtClean="0"/>
              <a:t>Aby poszukiwanie pracy było skuteczne, należy od razu na samym początku przyjąć przynajmniej trzy założenia:</a:t>
            </a:r>
          </a:p>
          <a:p>
            <a:pPr lvl="1" algn="just"/>
            <a:r>
              <a:rPr lang="pl-PL" sz="7200" b="1" dirty="0" smtClean="0"/>
              <a:t>Poświęcę na to dużo czasu.</a:t>
            </a:r>
            <a:r>
              <a:rPr lang="pl-PL" sz="7200" dirty="0" smtClean="0"/>
              <a:t> </a:t>
            </a:r>
          </a:p>
          <a:p>
            <a:pPr lvl="1" algn="just">
              <a:buNone/>
            </a:pPr>
            <a:r>
              <a:rPr lang="pl-PL" sz="7200" dirty="0" smtClean="0"/>
              <a:t>       Zależność jest prosta - im więcej czasu "zainwestujemy" w czynności związane </a:t>
            </a:r>
            <a:br>
              <a:rPr lang="pl-PL" sz="7200" dirty="0" smtClean="0"/>
            </a:br>
            <a:r>
              <a:rPr lang="pl-PL" sz="7200" dirty="0" smtClean="0"/>
              <a:t>z szukaniem pracy, tym szybciej ją znajdziemy. Jeżeli w okresie poszukiwania pracy nie jesteśmy nigdzie indziej zatrudnieni, warto sobie powiedzieć, że na szukanie pracy przeznaczamy dniówkę roboczą (8 godz. dziennie). Nie ma powodów, by pracować nad poszukiwaniem pracy krócej, niż będziemy pracować, gdy już ją znajdziemy. Jeżeli mamy już pracę, ale chcemy ją zmienić, warto sobie ustalić limit czasu jaki na to przeznaczymy - działa to mobilizująco. </a:t>
            </a:r>
            <a:endParaRPr lang="pl-PL" sz="7200" dirty="0" smtClean="0"/>
          </a:p>
          <a:p>
            <a:pPr lvl="1" algn="just">
              <a:buNone/>
            </a:pPr>
            <a:r>
              <a:rPr lang="pl-PL" sz="7200" b="1" dirty="0" smtClean="0"/>
              <a:t>- Będę </a:t>
            </a:r>
            <a:r>
              <a:rPr lang="pl-PL" sz="7200" b="1" dirty="0" smtClean="0"/>
              <a:t>działać systematycznie i konsekwentnie.</a:t>
            </a:r>
          </a:p>
          <a:p>
            <a:pPr lvl="1" algn="just">
              <a:buNone/>
            </a:pPr>
            <a:r>
              <a:rPr lang="pl-PL" sz="7200" b="1" dirty="0" smtClean="0"/>
              <a:t>- Będę wykorzystywać </a:t>
            </a:r>
            <a:r>
              <a:rPr lang="pl-PL" sz="7200" b="1" dirty="0" smtClean="0"/>
              <a:t>wszystkie dostępne sposoby i metody, które umożliwią mi osiągnięcie celu.</a:t>
            </a:r>
            <a:endParaRPr lang="pl-PL" sz="7200" dirty="0" smtClean="0"/>
          </a:p>
          <a:p>
            <a:pPr lvl="1" algn="just"/>
            <a:endParaRPr lang="pl-PL" sz="7200" dirty="0" smtClean="0"/>
          </a:p>
          <a:p>
            <a:pPr algn="just"/>
            <a:endParaRPr lang="pl-PL" dirty="0" smtClean="0"/>
          </a:p>
          <a:p>
            <a:endParaRPr lang="pl-P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normAutofit/>
          </a:bodyPr>
          <a:lstStyle/>
          <a:p>
            <a:pPr algn="just"/>
            <a:r>
              <a:rPr lang="pl-PL" sz="2400" dirty="0" smtClean="0"/>
              <a:t>Przed wysłaniem aplikacji należy za każdym razem bardzo uważnie przeczytać ogłoszenie i odnieść zawarte w nim informacje do własnego doświadczenia. Pamiętaj, że 90% aplikacji wysyłanych do firm przez poszukujących pracy nie odpowiada wymaganiom </a:t>
            </a:r>
            <a:r>
              <a:rPr lang="pl-PL" sz="2400" dirty="0" smtClean="0"/>
              <a:t>wymienianym w </a:t>
            </a:r>
            <a:r>
              <a:rPr lang="pl-PL" sz="2400" dirty="0" smtClean="0"/>
              <a:t>ogłoszeniach rekrutacyjnych. Oznacza to, że tylko 10% nadesłanych kandydatur jest branych pod uwagę podczas rekrutacji. Cała reszta trafia do kosza.</a:t>
            </a:r>
          </a:p>
          <a:p>
            <a:pPr algn="just"/>
            <a:endParaRPr lang="pl-PL" dirty="0" smtClean="0"/>
          </a:p>
          <a:p>
            <a:endParaRPr lang="pl-P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600" dirty="0" smtClean="0"/>
              <a:t>Rodzaje ogłoszeń</a:t>
            </a:r>
            <a:endParaRPr lang="pl-PL" sz="3600" dirty="0"/>
          </a:p>
        </p:txBody>
      </p:sp>
      <p:sp>
        <p:nvSpPr>
          <p:cNvPr id="3" name="Symbol zastępczy zawartości 2"/>
          <p:cNvSpPr>
            <a:spLocks noGrp="1"/>
          </p:cNvSpPr>
          <p:nvPr>
            <p:ph idx="1"/>
          </p:nvPr>
        </p:nvSpPr>
        <p:spPr/>
        <p:txBody>
          <a:bodyPr>
            <a:normAutofit lnSpcReduction="10000"/>
          </a:bodyPr>
          <a:lstStyle/>
          <a:p>
            <a:pPr marL="342900" lvl="1" indent="-342900" algn="just"/>
            <a:r>
              <a:rPr lang="pl-PL" sz="2000" b="1" dirty="0" smtClean="0"/>
              <a:t>Ogłoszenie - reklama</a:t>
            </a:r>
            <a:r>
              <a:rPr lang="pl-PL" sz="2000" dirty="0" smtClean="0"/>
              <a:t> - prawdziwym celem publikacji anonsu rekrutacyjnego jest reklama firmy, a nie poszukiwanie pracowników. Cechy charakterystyczne: duża nazwa firmy, bogata grafika, oczekiwania określone bardzo ogólnikowo - brak konkretnych wymagań, brak namiarów na osobę odpowiedzialną za rekrutację, duży format ogłoszenia. </a:t>
            </a:r>
          </a:p>
          <a:p>
            <a:pPr marL="342900" lvl="1" indent="-342900" algn="just"/>
            <a:r>
              <a:rPr lang="pl-PL" sz="2000" b="1" dirty="0" smtClean="0"/>
              <a:t>Ogłoszenie - informacja dla konkurencji</a:t>
            </a:r>
            <a:r>
              <a:rPr lang="pl-PL" sz="2000" dirty="0" smtClean="0"/>
              <a:t> - Pracodawca publikuje ogłoszenie, którego faktycznym celem jest przekazanie konkurencji określonej informacji lub wprowadzenie jej w błąd np. o wejściu na nowy rynek. </a:t>
            </a:r>
          </a:p>
          <a:p>
            <a:pPr marL="342900" lvl="1" indent="-342900" algn="just"/>
            <a:r>
              <a:rPr lang="pl-PL" sz="2000" b="1" dirty="0" smtClean="0"/>
              <a:t>Ogłoszenie mające na celu tworzenie baz danych</a:t>
            </a:r>
            <a:r>
              <a:rPr lang="pl-PL" sz="2000" dirty="0" smtClean="0"/>
              <a:t> - celem tych ogłoszeń jest ściągnięcie z rynku jak największej ilości danych osobowych </a:t>
            </a:r>
            <a:r>
              <a:rPr lang="pl-PL" sz="2000" dirty="0" smtClean="0"/>
              <a:t/>
            </a:r>
            <a:br>
              <a:rPr lang="pl-PL" sz="2000" dirty="0" smtClean="0"/>
            </a:br>
            <a:r>
              <a:rPr lang="pl-PL" sz="2000" dirty="0" smtClean="0"/>
              <a:t>o </a:t>
            </a:r>
            <a:r>
              <a:rPr lang="pl-PL" sz="2000" dirty="0" smtClean="0"/>
              <a:t>kandydatach, którzy rozpoczynają karierę zawodową. Cechy charakterystyczne: bardzo ogólnie określone wymagania. </a:t>
            </a:r>
          </a:p>
          <a:p>
            <a:pPr marL="342900" lvl="1" indent="-342900"/>
            <a:r>
              <a:rPr lang="pl-PL" sz="2000" b="1" dirty="0" smtClean="0"/>
              <a:t>Ogłoszenie "prawdziwe". </a:t>
            </a:r>
            <a:endParaRPr lang="pl-PL" sz="2000" dirty="0" smtClean="0"/>
          </a:p>
          <a:p>
            <a:pPr marL="342900" lvl="1" indent="-342900">
              <a:buFont typeface="Arial" pitchFamily="34" charset="0"/>
              <a:buChar char="•"/>
            </a:pPr>
            <a:endParaRPr lang="pl-PL" sz="1800" dirty="0" smtClean="0"/>
          </a:p>
          <a:p>
            <a:endParaRPr lang="pl-P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400" b="1" dirty="0" smtClean="0"/>
              <a:t>Cechy "prawdziwego" ogłoszenia rekrutacyjnego:</a:t>
            </a:r>
            <a:r>
              <a:rPr lang="pl-PL" sz="2400" dirty="0" smtClean="0"/>
              <a:t/>
            </a:r>
            <a:br>
              <a:rPr lang="pl-PL" sz="2400" dirty="0" smtClean="0"/>
            </a:br>
            <a:endParaRPr lang="pl-PL" sz="2400" dirty="0"/>
          </a:p>
        </p:txBody>
      </p:sp>
      <p:sp>
        <p:nvSpPr>
          <p:cNvPr id="3" name="Symbol zastępczy zawartości 2"/>
          <p:cNvSpPr>
            <a:spLocks noGrp="1"/>
          </p:cNvSpPr>
          <p:nvPr>
            <p:ph idx="1"/>
          </p:nvPr>
        </p:nvSpPr>
        <p:spPr>
          <a:xfrm>
            <a:off x="323528" y="1196752"/>
            <a:ext cx="8363272" cy="4853136"/>
          </a:xfrm>
        </p:spPr>
        <p:txBody>
          <a:bodyPr>
            <a:normAutofit/>
          </a:bodyPr>
          <a:lstStyle/>
          <a:p>
            <a:pPr lvl="1"/>
            <a:r>
              <a:rPr lang="pl-PL" sz="2200" dirty="0" smtClean="0"/>
              <a:t>nazwa firmy (ewentualnie doradztwa), </a:t>
            </a:r>
          </a:p>
          <a:p>
            <a:pPr lvl="1"/>
            <a:r>
              <a:rPr lang="pl-PL" sz="2200" dirty="0" smtClean="0"/>
              <a:t>krótki opis działalności firmy, </a:t>
            </a:r>
          </a:p>
          <a:p>
            <a:pPr lvl="1" algn="just"/>
            <a:r>
              <a:rPr lang="pl-PL" sz="2200" dirty="0" smtClean="0"/>
              <a:t>w typowym ogłoszeniu, musi pojawić się dokładna nazwa stanowiska. Niektóre są w języku angielskim. Może to wynikać </a:t>
            </a:r>
            <a:r>
              <a:rPr lang="pl-PL" sz="2200" dirty="0" smtClean="0"/>
              <a:t/>
            </a:r>
            <a:br>
              <a:rPr lang="pl-PL" sz="2200" dirty="0" smtClean="0"/>
            </a:br>
            <a:r>
              <a:rPr lang="pl-PL" sz="2200" dirty="0" smtClean="0"/>
              <a:t>z </a:t>
            </a:r>
            <a:r>
              <a:rPr lang="pl-PL" sz="2200" dirty="0" smtClean="0"/>
              <a:t>faktu, iż w danej firmie funkcjonuje nazewnictwo angielskie. Panuje także przekonanie, że nazwa obcojęzyczna bardziej przyciąga, bo wydaje się prestiżowa. </a:t>
            </a:r>
          </a:p>
          <a:p>
            <a:pPr lvl="1" algn="just"/>
            <a:r>
              <a:rPr lang="pl-PL" sz="2200" dirty="0" smtClean="0"/>
              <a:t>konkretne, charakterystyczne i specyficzne wymagania stawiane kandydatowi na dane stanowisko. Jeśli są one spisane </a:t>
            </a:r>
            <a:r>
              <a:rPr lang="pl-PL" sz="2200" dirty="0" smtClean="0"/>
              <a:t>bardzo szczegółowo </a:t>
            </a:r>
            <a:r>
              <a:rPr lang="pl-PL" sz="2200" dirty="0" smtClean="0"/>
              <a:t>to znaczy, że rekrutujący oczekuje na aplikacje od kandydatów posiadających ściśle określone kwalifikacje lub cechy. </a:t>
            </a:r>
          </a:p>
          <a:p>
            <a:pPr lvl="1"/>
            <a:r>
              <a:rPr lang="pl-PL" sz="2200" dirty="0" smtClean="0"/>
              <a:t>oferta pracodawcy - dokładny adres, telefon, sposób kontaktu </a:t>
            </a:r>
          </a:p>
          <a:p>
            <a:endParaRPr lang="pl-P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normAutofit/>
          </a:bodyPr>
          <a:lstStyle/>
          <a:p>
            <a:pPr algn="just"/>
            <a:r>
              <a:rPr lang="pl-PL" sz="2400" dirty="0" smtClean="0"/>
              <a:t>W ogłoszeniach raczej nie powinna być zaznaczona preferowana płeć lub wiek potencjalnego pracownika, gdyż może być to postrzegane jako dyskryminacja. Pracodawcy często umieszczają takie informacje "między wierszami" - wystarczy zwrócić uwagę na formę w jakiej użyto jego nazwy, np. asystentka, a nie asystent. Można sobie pozwolić na przymknięcie oka na wiek do 35 lat, gdy ma się 38 lat lub na co najmniej 5-letnie doświadczenie, gdy ma się 3.5-letnie, ale za to rzetelne</a:t>
            </a:r>
            <a:r>
              <a:rPr lang="pl-PL" sz="2400" dirty="0" smtClean="0"/>
              <a:t>.</a:t>
            </a:r>
            <a:endParaRPr lang="pl-PL" sz="2400" dirty="0" smtClean="0"/>
          </a:p>
          <a:p>
            <a:endParaRPr lang="pl-P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just"/>
            <a:endParaRPr lang="pl-PL"/>
          </a:p>
        </p:txBody>
      </p:sp>
      <p:sp>
        <p:nvSpPr>
          <p:cNvPr id="3" name="Symbol zastępczy zawartości 2"/>
          <p:cNvSpPr>
            <a:spLocks noGrp="1"/>
          </p:cNvSpPr>
          <p:nvPr>
            <p:ph idx="1"/>
          </p:nvPr>
        </p:nvSpPr>
        <p:spPr>
          <a:xfrm>
            <a:off x="457200" y="1340768"/>
            <a:ext cx="8229600" cy="5184576"/>
          </a:xfrm>
        </p:spPr>
        <p:txBody>
          <a:bodyPr>
            <a:normAutofit fontScale="25000" lnSpcReduction="20000"/>
          </a:bodyPr>
          <a:lstStyle/>
          <a:p>
            <a:pPr algn="just"/>
            <a:r>
              <a:rPr lang="pl-PL" sz="9600" dirty="0" smtClean="0"/>
              <a:t>Pod nazwą stanowiska znajduje się numer referencyjny, który ma ułatwić przyporządkowanie nadsyłanych przez kandydatów aplikacji do konkretnych stanowisk (agencje pośrednictwa prowadzą często kilkadziesiąt projektów rekrutacyjnych jednocześnie). Z reguły w ogłoszeniach pojawia się informacja na temat umiejętności "mile widzianych" lub "będących dodatkowym atutem" (może to być drugi język obcy lub obsługa konkretnego programu komputerowego). Chodzi o to, by nie zniechęcić dobrych specjalistów, którzy np. biegle posługują się angielskim, ale nie znają za to języka niemieckiego. Jeśli potrzebne są podstawy drugiego języka, to można to szybko nadrobić. Rzadko umiejętności te są decydujące, ale niewątpliwie pomagają. Kandydat, który je posiada zyskuje przewagę nad innymi.</a:t>
            </a:r>
          </a:p>
          <a:p>
            <a:pPr algn="just"/>
            <a:r>
              <a:rPr lang="pl-PL" sz="9600" b="1" dirty="0" smtClean="0"/>
              <a:t>Pamiętaj - najważniejsza jest skuteczna selekcja ogłoszeń </a:t>
            </a:r>
            <a:r>
              <a:rPr lang="pl-PL" sz="9600" b="1" dirty="0" smtClean="0"/>
              <a:t>– </a:t>
            </a:r>
            <a:br>
              <a:rPr lang="pl-PL" sz="9600" b="1" dirty="0" smtClean="0"/>
            </a:br>
            <a:r>
              <a:rPr lang="pl-PL" sz="9600" b="1" dirty="0" smtClean="0"/>
              <a:t>w </a:t>
            </a:r>
            <a:r>
              <a:rPr lang="pl-PL" sz="9600" b="1" dirty="0" smtClean="0"/>
              <a:t>poszukiwaniu pracy, zawsze liczy się jakość </a:t>
            </a:r>
            <a:r>
              <a:rPr lang="pl-PL" sz="9600" b="1" dirty="0" smtClean="0"/>
              <a:t>wysyłanych aplikacji</a:t>
            </a:r>
            <a:r>
              <a:rPr lang="pl-PL" sz="9600" b="1" dirty="0" smtClean="0"/>
              <a:t>, </a:t>
            </a:r>
            <a:r>
              <a:rPr lang="pl-PL" sz="9600" b="1" dirty="0" smtClean="0"/>
              <a:t>a </a:t>
            </a:r>
            <a:r>
              <a:rPr lang="pl-PL" sz="9600" b="1" dirty="0" smtClean="0"/>
              <a:t>nie ilość.</a:t>
            </a:r>
            <a:endParaRPr lang="pl-PL" sz="9600" dirty="0" smtClean="0"/>
          </a:p>
          <a:p>
            <a:pPr algn="just"/>
            <a:endParaRPr lang="pl-PL" dirty="0"/>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538</Words>
  <Application>Microsoft Office PowerPoint</Application>
  <PresentationFormat>Pokaz na ekranie (4:3)</PresentationFormat>
  <Paragraphs>38</Paragraphs>
  <Slides>8</Slides>
  <Notes>1</Notes>
  <HiddenSlides>0</HiddenSlides>
  <MMClips>0</MMClips>
  <ScaleCrop>false</ScaleCrop>
  <HeadingPairs>
    <vt:vector size="4" baseType="variant">
      <vt:variant>
        <vt:lpstr>Motyw</vt:lpstr>
      </vt:variant>
      <vt:variant>
        <vt:i4>1</vt:i4>
      </vt:variant>
      <vt:variant>
        <vt:lpstr>Tytuły slajdów</vt:lpstr>
      </vt:variant>
      <vt:variant>
        <vt:i4>8</vt:i4>
      </vt:variant>
    </vt:vector>
  </HeadingPairs>
  <TitlesOfParts>
    <vt:vector size="9" baseType="lpstr">
      <vt:lpstr>Motyw pakietu Office</vt:lpstr>
      <vt:lpstr>Jak szukać pracy</vt:lpstr>
      <vt:lpstr>Źródła poszukiwań</vt:lpstr>
      <vt:lpstr>Slajd 3</vt:lpstr>
      <vt:lpstr>Slajd 4</vt:lpstr>
      <vt:lpstr>Rodzaje ogłoszeń</vt:lpstr>
      <vt:lpstr>Cechy "prawdziwego" ogłoszenia rekrutacyjnego: </vt:lpstr>
      <vt:lpstr>Slajd 7</vt:lpstr>
      <vt:lpstr>Slajd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Jak szukać pracy</dc:title>
  <dc:creator>Dorota</dc:creator>
  <cp:lastModifiedBy>Dorota</cp:lastModifiedBy>
  <cp:revision>8</cp:revision>
  <dcterms:created xsi:type="dcterms:W3CDTF">2020-03-24T10:54:43Z</dcterms:created>
  <dcterms:modified xsi:type="dcterms:W3CDTF">2020-03-31T08:18:17Z</dcterms:modified>
</cp:coreProperties>
</file>