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26.03.2020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26.03.2020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26.03.2020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26.03.2020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26.03.2020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26.03.2020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26.03.2020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26.03.2020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26.03.2020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26.03.2020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26.03.2020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21E02-25CB-4963-84BC-0813985E7D90}" type="datetimeFigureOut">
              <a:rPr lang="pl-PL" smtClean="0"/>
              <a:pPr/>
              <a:t>26.03.2020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Doradztwo edukacyjno-zawodowe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Co wpływa na wybór </a:t>
            </a:r>
            <a:r>
              <a:rPr lang="pl-PL" dirty="0" smtClean="0"/>
              <a:t>zawodu/pasji</a:t>
            </a:r>
            <a:endParaRPr lang="pl-PL" dirty="0" smtClean="0"/>
          </a:p>
          <a:p>
            <a:r>
              <a:rPr lang="pl-PL" dirty="0" smtClean="0"/>
              <a:t>Przekonania</a:t>
            </a:r>
          </a:p>
          <a:p>
            <a:r>
              <a:rPr lang="pl-PL" dirty="0" smtClean="0"/>
              <a:t>Autoanaliza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2700" b="1" dirty="0" smtClean="0"/>
              <a:t>SPOTKANIE I </a:t>
            </a:r>
            <a:br>
              <a:rPr lang="pl-PL" sz="2700" b="1" dirty="0" smtClean="0"/>
            </a:br>
            <a:r>
              <a:rPr lang="pl-PL" sz="2700" dirty="0" smtClean="0"/>
              <a:t> TEMAT: PRACA A PASJA</a:t>
            </a: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pl-PL" b="1" dirty="0" smtClean="0"/>
              <a:t>Praca </a:t>
            </a:r>
            <a:r>
              <a:rPr lang="pl-PL" dirty="0" smtClean="0"/>
              <a:t>– wykonywanie pewnego zakresu czynności  w danym obszarze życia społecznego najczęściej w ramach wyuczonego zawodu w celach zarobkowych.</a:t>
            </a:r>
          </a:p>
          <a:p>
            <a:pPr algn="just"/>
            <a:r>
              <a:rPr lang="pl-PL" b="1" dirty="0" smtClean="0"/>
              <a:t>Pasja -</a:t>
            </a:r>
            <a:r>
              <a:rPr lang="pl-PL" dirty="0" smtClean="0"/>
              <a:t> wykonywanie </a:t>
            </a:r>
            <a:r>
              <a:rPr lang="pl-PL" dirty="0" smtClean="0"/>
              <a:t>pewnego zakresu czynności w danym obszarze życia społecznego lub w zakresie indywidualnego funkcjonowania człowieka </a:t>
            </a:r>
            <a:br>
              <a:rPr lang="pl-PL" dirty="0" smtClean="0"/>
            </a:br>
            <a:r>
              <a:rPr lang="pl-PL" dirty="0" smtClean="0"/>
              <a:t>w danym obszarze życia, w celach czerpania przyjemności, radości, odprężenia.</a:t>
            </a:r>
          </a:p>
          <a:p>
            <a:pPr algn="just"/>
            <a:r>
              <a:rPr lang="pl-PL" dirty="0" smtClean="0"/>
              <a:t>Pasja polega, na bardzo intensywnym, emocjonalnym zaangażowaniu się </a:t>
            </a:r>
            <a:br>
              <a:rPr lang="pl-PL" dirty="0" smtClean="0"/>
            </a:br>
            <a:r>
              <a:rPr lang="pl-PL" dirty="0" smtClean="0"/>
              <a:t>w daną sprawę. Leksykon PWN podaje taką definicję pasji: "silne, namiętne przejęcie się czymś, zamiłowanie do czegoś, przedmiot czyjejś namiętności".</a:t>
            </a:r>
          </a:p>
          <a:p>
            <a:pPr algn="just"/>
            <a:r>
              <a:rPr lang="pl-PL" b="1" dirty="0" smtClean="0"/>
              <a:t>Pasja</a:t>
            </a:r>
            <a:r>
              <a:rPr lang="pl-PL" dirty="0" smtClean="0"/>
              <a:t> jest to podążanie za własną ekscytacją.</a:t>
            </a:r>
          </a:p>
          <a:p>
            <a:pPr algn="just"/>
            <a:r>
              <a:rPr lang="pl-PL" dirty="0" smtClean="0"/>
              <a:t>Niezależnie czego ta ekscytacja dotyczy może to być działalność banalna lub najbardziej skomplikowana.</a:t>
            </a:r>
          </a:p>
          <a:p>
            <a:pPr algn="just"/>
            <a:r>
              <a:rPr lang="pl-PL" dirty="0" smtClean="0"/>
              <a:t>Pytanie: jak połączyć te dwie sfery i czy można? Połączenie tych form funkcjonowania człowieka jest „strzałem w 10</a:t>
            </a:r>
            <a:r>
              <a:rPr lang="pl-PL" dirty="0" smtClean="0"/>
              <a:t>”. W </a:t>
            </a:r>
            <a:r>
              <a:rPr lang="pl-PL" dirty="0" smtClean="0"/>
              <a:t>czym więc tkwi haczyk? </a:t>
            </a:r>
          </a:p>
          <a:p>
            <a:pPr algn="just"/>
            <a:endParaRPr lang="pl-P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u="sng" dirty="0" smtClean="0"/>
              <a:t>PODŚWIADOMOŚĆ/OCZEKIWANIA/ PRZEKONANIA</a:t>
            </a:r>
            <a:r>
              <a:rPr lang="pl-PL" sz="2400" dirty="0" smtClean="0"/>
              <a:t/>
            </a:r>
            <a:br>
              <a:rPr lang="pl-PL" sz="2400" dirty="0" smtClean="0"/>
            </a:br>
            <a:endParaRPr lang="pl-PL" sz="2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pl-PL" dirty="0" smtClean="0"/>
              <a:t>Przychodząc na świat, jako dziecko nie mamy wyobrażeń, wzorców zachowań, nie wiemy więc, jak przejawiać się </a:t>
            </a:r>
            <a:r>
              <a:rPr lang="pl-PL" dirty="0" smtClean="0"/>
              <a:t>w życiu</a:t>
            </a:r>
            <a:r>
              <a:rPr lang="pl-PL" dirty="0" smtClean="0"/>
              <a:t>, dlatego chłoniemy jak gąbka takie informacje od innych, obserwując ich i swoim dziecięcym umysłem wyciągamy wnioski. </a:t>
            </a:r>
            <a:r>
              <a:rPr lang="pl-PL" b="1" dirty="0" smtClean="0"/>
              <a:t>Podświadomość </a:t>
            </a:r>
            <a:r>
              <a:rPr lang="pl-PL" b="1" dirty="0" smtClean="0"/>
              <a:t>czyli </a:t>
            </a:r>
            <a:r>
              <a:rPr lang="pl-PL" b="1" dirty="0" smtClean="0"/>
              <a:t>sfera jaka funkcjonuje w każdym z nas, zbiera skrupulatnie wszelkie informacje na temat otoczenia: postrzeganie o nas samych, postrzeganie innych. Każda taka informacja, a w szczególności ta,  kojarzona z </a:t>
            </a:r>
            <a:r>
              <a:rPr lang="pl-PL" b="1" dirty="0" smtClean="0"/>
              <a:t>emocją </a:t>
            </a:r>
            <a:r>
              <a:rPr lang="pl-PL" b="1" dirty="0" smtClean="0"/>
              <a:t>i uwagą, wpływa na nasze ogólne podświadome wyobrażenie o nas i o naszym życiu. Obraz ten podświadomie, jak najszybciej staramy się wdrażać </a:t>
            </a:r>
            <a:r>
              <a:rPr lang="pl-PL" b="1" dirty="0" smtClean="0"/>
              <a:t>w </a:t>
            </a:r>
            <a:r>
              <a:rPr lang="pl-PL" b="1" dirty="0" smtClean="0"/>
              <a:t>naszą rzeczywistość.</a:t>
            </a:r>
            <a:endParaRPr lang="pl-PL" dirty="0" smtClean="0"/>
          </a:p>
          <a:p>
            <a:pPr algn="just"/>
            <a:r>
              <a:rPr lang="pl-PL" dirty="0" smtClean="0"/>
              <a:t>Kiedy wiec człowiek rodzi się, zatroskani rodzice </a:t>
            </a:r>
            <a:r>
              <a:rPr lang="pl-PL" b="1" dirty="0" smtClean="0"/>
              <a:t>oczekują</a:t>
            </a:r>
            <a:r>
              <a:rPr lang="pl-PL" dirty="0" smtClean="0"/>
              <a:t>, że ich dziecko będzie ładnie się rozwijać, </a:t>
            </a:r>
            <a:r>
              <a:rPr lang="pl-PL" dirty="0" smtClean="0"/>
              <a:t>chodzić, </a:t>
            </a:r>
            <a:r>
              <a:rPr lang="pl-PL" dirty="0" smtClean="0"/>
              <a:t>mówić, w następnej kolejności </a:t>
            </a:r>
            <a:r>
              <a:rPr lang="pl-PL" dirty="0" smtClean="0"/>
              <a:t>liczyć, </a:t>
            </a:r>
            <a:r>
              <a:rPr lang="pl-PL" dirty="0" smtClean="0"/>
              <a:t>czytać (najlepiej szybciej niż inne), gdy pójdzie do szkoły, że będzie dobrze  się uczyć, ukończy szkołę, potem następną, </a:t>
            </a:r>
            <a:r>
              <a:rPr lang="pl-PL" dirty="0" smtClean="0"/>
              <a:t>studia, a </a:t>
            </a:r>
            <a:r>
              <a:rPr lang="pl-PL" dirty="0" smtClean="0"/>
              <a:t>ta postawa najczęściej </a:t>
            </a:r>
            <a:r>
              <a:rPr lang="pl-PL" dirty="0" smtClean="0"/>
              <a:t>rodzi się </a:t>
            </a:r>
            <a:r>
              <a:rPr lang="pl-PL" dirty="0" smtClean="0"/>
              <a:t>z jak najlepszych intencji, zatroskania, zapewnienia, bezpieczeństwa dzieciom i zagwarantowania im dobrego życia.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pl-PL" dirty="0" smtClean="0"/>
              <a:t> </a:t>
            </a:r>
          </a:p>
          <a:p>
            <a:pPr algn="just"/>
            <a:r>
              <a:rPr lang="pl-PL" dirty="0" smtClean="0"/>
              <a:t>Wyżej wymieniona postawa jest najczęstsza statystycznie, oczywiście nie jedyna, znane są  i takie postawy rodzicielskie, które  swój obowiązek łożenia, utrzymania  i wychowania dzieci, traktują wyłącznie, jako obowiązek do 18 roku życia. Nie </a:t>
            </a:r>
            <a:r>
              <a:rPr lang="pl-PL" dirty="0" smtClean="0"/>
              <a:t>mówiąc </a:t>
            </a:r>
            <a:r>
              <a:rPr lang="pl-PL" dirty="0" smtClean="0"/>
              <a:t>już </a:t>
            </a:r>
            <a:br>
              <a:rPr lang="pl-PL" dirty="0" smtClean="0"/>
            </a:br>
            <a:r>
              <a:rPr lang="pl-PL" dirty="0" smtClean="0"/>
              <a:t>o sytuacjach skrajnych - braku rodziców, czy rodzin niepełnych, patologicznych etc. </a:t>
            </a:r>
            <a:r>
              <a:rPr lang="pl-PL" dirty="0" smtClean="0"/>
              <a:t>Patrząc </a:t>
            </a:r>
            <a:r>
              <a:rPr lang="pl-PL" dirty="0" smtClean="0"/>
              <a:t>teraz z perspektywy dziecka, które przychodzi na świat i wzrasta, potrzebuje ono tak naprawdę najbardziej trzech postaw rodzicielskich: </a:t>
            </a:r>
            <a:r>
              <a:rPr lang="pl-PL" b="1" dirty="0" smtClean="0"/>
              <a:t>bezpieczeństwa, miłości </a:t>
            </a:r>
            <a:br>
              <a:rPr lang="pl-PL" b="1" dirty="0" smtClean="0"/>
            </a:br>
            <a:r>
              <a:rPr lang="pl-PL" b="1" dirty="0" smtClean="0"/>
              <a:t>i akceptacji </a:t>
            </a:r>
            <a:r>
              <a:rPr lang="pl-PL" dirty="0" smtClean="0"/>
              <a:t>(wiemy, jak tragiczny w skutkach może być ich brak), tak naprawdę potrzebuje tego, przez cały okres dzieciństwa </a:t>
            </a:r>
            <a:br>
              <a:rPr lang="pl-PL" dirty="0" smtClean="0"/>
            </a:br>
            <a:r>
              <a:rPr lang="pl-PL" dirty="0" smtClean="0"/>
              <a:t>i wzrastania. Można więc postawić tezę, że dziecko w czasie wzrastania odczytuje podświadomy </a:t>
            </a:r>
            <a:r>
              <a:rPr lang="pl-PL" dirty="0" smtClean="0"/>
              <a:t>komunikat </a:t>
            </a:r>
            <a:r>
              <a:rPr lang="pl-PL" dirty="0" smtClean="0"/>
              <a:t>ze strony rodziców mówiący, że dostaje to, czego najbardziej potrzebuje (miłość, akceptacja, bezpieczeństwo), gdy spełnia </a:t>
            </a:r>
            <a:r>
              <a:rPr lang="pl-PL" b="1" dirty="0" smtClean="0"/>
              <a:t>oczekiwania.</a:t>
            </a:r>
            <a:endParaRPr lang="pl-PL" dirty="0" smtClean="0"/>
          </a:p>
          <a:p>
            <a:pPr algn="just"/>
            <a:endParaRPr lang="pl-P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pl-PL" b="1" dirty="0" smtClean="0"/>
              <a:t> </a:t>
            </a:r>
            <a:endParaRPr lang="pl-PL" dirty="0" smtClean="0"/>
          </a:p>
          <a:p>
            <a:pPr algn="just"/>
            <a:r>
              <a:rPr lang="pl-PL" dirty="0" smtClean="0"/>
              <a:t>Nie </a:t>
            </a:r>
            <a:r>
              <a:rPr lang="pl-PL" dirty="0" smtClean="0"/>
              <a:t>ma </a:t>
            </a:r>
            <a:r>
              <a:rPr lang="pl-PL" dirty="0" smtClean="0"/>
              <a:t>tutaj mowy o 100 % </a:t>
            </a:r>
            <a:r>
              <a:rPr lang="pl-PL" dirty="0" smtClean="0"/>
              <a:t>rodzin, </a:t>
            </a:r>
            <a:r>
              <a:rPr lang="pl-PL" dirty="0" smtClean="0"/>
              <a:t>ale o znacznym odsetku </a:t>
            </a:r>
            <a:r>
              <a:rPr lang="pl-PL" dirty="0" smtClean="0"/>
              <a:t>takiej nie </a:t>
            </a:r>
            <a:r>
              <a:rPr lang="pl-PL" dirty="0" smtClean="0"/>
              <a:t>do końca uświadomionej postawie rodzicielskiej. W oczach dziecka świat jest spolaryzowany na dobro i zło, aprobatę i dezaprobatę. Są to wszelkiego rodzaju zwroty: dostałeś </a:t>
            </a:r>
            <a:r>
              <a:rPr lang="pl-PL" dirty="0" smtClean="0"/>
              <a:t>piątkę - </a:t>
            </a:r>
            <a:r>
              <a:rPr lang="pl-PL" dirty="0" smtClean="0"/>
              <a:t>aprobata, siedziałeś </a:t>
            </a:r>
            <a:r>
              <a:rPr lang="pl-PL" dirty="0" smtClean="0"/>
              <a:t>cicho - </a:t>
            </a:r>
            <a:r>
              <a:rPr lang="pl-PL" dirty="0" smtClean="0"/>
              <a:t>aprobata. Dzieci, ponieważ chcą dostawać miłość, spełniają oczekiwania, ale jaki koduje się </a:t>
            </a:r>
            <a:r>
              <a:rPr lang="pl-PL" dirty="0" smtClean="0"/>
              <a:t>program? </a:t>
            </a:r>
            <a:r>
              <a:rPr lang="pl-PL" dirty="0" smtClean="0"/>
              <a:t>Kiedy robię to, </a:t>
            </a:r>
            <a:r>
              <a:rPr lang="pl-PL" dirty="0" smtClean="0"/>
              <a:t>czego </a:t>
            </a:r>
            <a:r>
              <a:rPr lang="pl-PL" dirty="0" smtClean="0"/>
              <a:t>chcą  ode mnie rodzice, dostaję:  akceptację, lub </a:t>
            </a:r>
            <a:r>
              <a:rPr lang="pl-PL" dirty="0" smtClean="0"/>
              <a:t>odwrotnie; </a:t>
            </a:r>
            <a:r>
              <a:rPr lang="pl-PL" dirty="0" smtClean="0"/>
              <a:t>nabałaganiłeś </a:t>
            </a:r>
            <a:r>
              <a:rPr lang="pl-PL" dirty="0" smtClean="0"/>
              <a:t>– dezaprobata</a:t>
            </a:r>
            <a:r>
              <a:rPr lang="pl-PL" dirty="0" smtClean="0"/>
              <a:t>, dostałeś tylko </a:t>
            </a:r>
            <a:r>
              <a:rPr lang="pl-PL" dirty="0" smtClean="0"/>
              <a:t>trójkę - dezaprobata</a:t>
            </a:r>
            <a:r>
              <a:rPr lang="pl-PL" dirty="0" smtClean="0"/>
              <a:t>. Jaki koduje się program? np. jestem bałaganiarzem, zasługuję tylko na trójkę, nie jestem mądry, itp. </a:t>
            </a:r>
          </a:p>
          <a:p>
            <a:pPr algn="just"/>
            <a:r>
              <a:rPr lang="pl-PL" dirty="0" smtClean="0"/>
              <a:t>Jeśli takie sformułowania, informacje zwrotne powtarzają się, trwają</a:t>
            </a:r>
            <a:br>
              <a:rPr lang="pl-PL" dirty="0" smtClean="0"/>
            </a:br>
            <a:r>
              <a:rPr lang="pl-PL" dirty="0" smtClean="0"/>
              <a:t>w </a:t>
            </a:r>
            <a:r>
              <a:rPr lang="pl-PL" dirty="0" smtClean="0"/>
              <a:t>czasie, tworzą w naszym umyśle program, nieuświadomiony </a:t>
            </a:r>
            <a:r>
              <a:rPr lang="pl-PL" dirty="0" smtClean="0"/>
              <a:t>kod - </a:t>
            </a:r>
            <a:r>
              <a:rPr lang="pl-PL" dirty="0" smtClean="0"/>
              <a:t>wzmocnienie, które w dorosłym życiu będzie bardzo mocno przeszkadzać nam w osiągnięciu sukcesu, w różnych sferach życiowych, w tym jak najbardziej </a:t>
            </a:r>
            <a:r>
              <a:rPr lang="pl-PL" dirty="0" smtClean="0"/>
              <a:t>- zawodowej</a:t>
            </a:r>
            <a:r>
              <a:rPr lang="pl-PL" dirty="0" smtClean="0"/>
              <a:t>. Nie od dziś znane jest powiedzenie w psychologii </a:t>
            </a:r>
            <a:br>
              <a:rPr lang="pl-PL" dirty="0" smtClean="0"/>
            </a:br>
            <a:r>
              <a:rPr lang="pl-PL" dirty="0" smtClean="0"/>
              <a:t>i </a:t>
            </a:r>
            <a:r>
              <a:rPr lang="pl-PL" dirty="0" smtClean="0"/>
              <a:t>pedagogice: </a:t>
            </a:r>
            <a:r>
              <a:rPr lang="pl-PL" b="1" dirty="0" smtClean="0"/>
              <a:t>rodzina to prawo</a:t>
            </a:r>
            <a:r>
              <a:rPr lang="pl-PL" dirty="0" smtClean="0"/>
              <a:t> </a:t>
            </a:r>
            <a:r>
              <a:rPr lang="pl-PL" b="1" dirty="0" smtClean="0"/>
              <a:t>pierwszych połączeń. </a:t>
            </a:r>
            <a:endParaRPr lang="pl-P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pl-PL" dirty="0" smtClean="0"/>
              <a:t>Rodzina </a:t>
            </a:r>
            <a:r>
              <a:rPr lang="pl-PL" dirty="0" smtClean="0"/>
              <a:t>to jednakże pierwszy </a:t>
            </a:r>
            <a:r>
              <a:rPr lang="pl-PL" dirty="0" smtClean="0"/>
              <a:t>etap, </a:t>
            </a:r>
            <a:r>
              <a:rPr lang="pl-PL" dirty="0" smtClean="0"/>
              <a:t>następnie jest </a:t>
            </a:r>
            <a:r>
              <a:rPr lang="pl-PL" dirty="0" smtClean="0"/>
              <a:t>szkoła, w </a:t>
            </a:r>
            <a:r>
              <a:rPr lang="pl-PL" dirty="0" smtClean="0"/>
              <a:t>której nie zawsze można liczyć na </a:t>
            </a:r>
            <a:r>
              <a:rPr lang="pl-PL" dirty="0" smtClean="0"/>
              <a:t>miłość, </a:t>
            </a:r>
            <a:r>
              <a:rPr lang="pl-PL" dirty="0" smtClean="0"/>
              <a:t>akceptację i bezpieczeństwo, a najczęściej znów pojawia się pasmo </a:t>
            </a:r>
            <a:r>
              <a:rPr lang="pl-PL" b="1" dirty="0" smtClean="0"/>
              <a:t>oczekiwań, </a:t>
            </a:r>
            <a:r>
              <a:rPr lang="pl-PL" dirty="0" smtClean="0"/>
              <a:t>tym razem dodatkowo ze strony nauczycieli. Idąc więc w kolejności najpierw: rodzina, </a:t>
            </a:r>
            <a:r>
              <a:rPr lang="pl-PL" dirty="0" smtClean="0"/>
              <a:t>szkoła, </a:t>
            </a:r>
            <a:r>
              <a:rPr lang="pl-PL" dirty="0" smtClean="0"/>
              <a:t>następnie zauważamy nieco inne punkty widzenia np. ze strony rówieśników, znajomych, przyjaciół, sympatii, następnie okazuje się, </a:t>
            </a:r>
            <a:r>
              <a:rPr lang="pl-PL" dirty="0"/>
              <a:t>ż</a:t>
            </a:r>
            <a:r>
              <a:rPr lang="pl-PL" dirty="0" smtClean="0"/>
              <a:t>e „wskakujemy” </a:t>
            </a:r>
            <a:br>
              <a:rPr lang="pl-PL" dirty="0" smtClean="0"/>
            </a:br>
            <a:r>
              <a:rPr lang="pl-PL" dirty="0" smtClean="0"/>
              <a:t>w oczekiwania grup społecznych, w których funkcjonujemy, kręgów kulturowych. Spełniają się oczekiwania. W ostatecznym rozrachunku, nie potrafiąc inaczej funkcjonować, zaczynamy mieć oczekiwania wobec samych siebie np. we wzorcu myślowym: jak osiągnę to, czy tamto, będę zadowolony, szczęśliwy. Warunkujemy swoje szczęście od </a:t>
            </a:r>
            <a:r>
              <a:rPr lang="pl-PL" dirty="0" smtClean="0"/>
              <a:t>okoliczności, </a:t>
            </a:r>
            <a:r>
              <a:rPr lang="pl-PL" dirty="0" smtClean="0"/>
              <a:t>od sytuacji, ludzi, miejsc, zdarzeń, pracy etc. Nigdy nie jest tak, jak powinno,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a </a:t>
            </a:r>
            <a:r>
              <a:rPr lang="pl-PL" dirty="0" smtClean="0"/>
              <a:t>jak </a:t>
            </a:r>
            <a:r>
              <a:rPr lang="pl-PL" dirty="0" smtClean="0"/>
              <a:t>już, </a:t>
            </a:r>
            <a:r>
              <a:rPr lang="pl-PL" dirty="0" smtClean="0"/>
              <a:t>to na krótką metę. Dlaczego? Bo podczas przebiegu wyżej opisanej ścieżki, nie znalazło się miejsca i momentu na zapytanie: kim jestem? </a:t>
            </a:r>
            <a:r>
              <a:rPr lang="pl-PL" dirty="0" smtClean="0"/>
              <a:t>W </a:t>
            </a:r>
            <a:r>
              <a:rPr lang="pl-PL" dirty="0" smtClean="0"/>
              <a:t>jakiej rzeczywistości chcę żyć</a:t>
            </a:r>
            <a:r>
              <a:rPr lang="pl-PL" dirty="0" smtClean="0"/>
              <a:t>? </a:t>
            </a:r>
            <a:r>
              <a:rPr lang="pl-PL" dirty="0" smtClean="0"/>
              <a:t>J</a:t>
            </a:r>
            <a:r>
              <a:rPr lang="pl-PL" dirty="0" smtClean="0"/>
              <a:t>aki </a:t>
            </a:r>
            <a:r>
              <a:rPr lang="pl-PL" dirty="0" smtClean="0"/>
              <a:t>świat chcę stworzyć dla siebie? Nikt mnie o to nie pytał, nikt mi tego nie pokazał, nikt mnie tego nie uczył…</a:t>
            </a:r>
          </a:p>
          <a:p>
            <a:pPr algn="just"/>
            <a:endParaRPr lang="pl-P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pl-PL" dirty="0" smtClean="0"/>
              <a:t>Niezwykle ważnym okazuje </a:t>
            </a:r>
            <a:r>
              <a:rPr lang="pl-PL" dirty="0" smtClean="0"/>
              <a:t>się </a:t>
            </a:r>
            <a:r>
              <a:rPr lang="pl-PL" dirty="0" smtClean="0"/>
              <a:t>porzucenie oczekiwań zarówno wobec siebie jak i wobec czegokolwiek i kogokolwiek. I np. dojście do </a:t>
            </a:r>
            <a:r>
              <a:rPr lang="pl-PL" dirty="0" smtClean="0"/>
              <a:t>wzmocnienia </a:t>
            </a:r>
            <a:r>
              <a:rPr lang="pl-PL" dirty="0" smtClean="0"/>
              <a:t>wzorca myślowego: </a:t>
            </a:r>
            <a:r>
              <a:rPr lang="pl-PL" b="1" dirty="0" smtClean="0"/>
              <a:t>Jestem szczęśliwy, bo</a:t>
            </a:r>
            <a:r>
              <a:rPr lang="pl-PL" dirty="0" smtClean="0"/>
              <a:t> </a:t>
            </a:r>
            <a:r>
              <a:rPr lang="pl-PL" b="1" dirty="0" smtClean="0"/>
              <a:t>taki postanowiłem być i pragnę robić to, co daje mi radość.</a:t>
            </a:r>
            <a:endParaRPr lang="pl-PL" dirty="0" smtClean="0"/>
          </a:p>
          <a:p>
            <a:pPr algn="just"/>
            <a:r>
              <a:rPr lang="pl-PL" dirty="0" smtClean="0"/>
              <a:t>Chciałbym również poruszyć dziś zagadnienie</a:t>
            </a:r>
            <a:r>
              <a:rPr lang="pl-PL" b="1" dirty="0" smtClean="0"/>
              <a:t> </a:t>
            </a:r>
            <a:r>
              <a:rPr lang="pl-PL" dirty="0" smtClean="0"/>
              <a:t>przekonań, tego czym są nasze przekonania, gdyż zagadnienie przekonań bardzo mocno się wiąże z oczekiwaniami.</a:t>
            </a:r>
          </a:p>
          <a:p>
            <a:pPr algn="just"/>
            <a:r>
              <a:rPr lang="pl-PL" dirty="0" smtClean="0"/>
              <a:t>Przekonania - względnie stały zespół sądów (często wartościujących</a:t>
            </a:r>
            <a:r>
              <a:rPr lang="pl-PL" dirty="0" smtClean="0"/>
              <a:t>), opinii na temat otaczającego </a:t>
            </a:r>
            <a:r>
              <a:rPr lang="pl-PL" dirty="0" smtClean="0"/>
              <a:t>świata, </a:t>
            </a:r>
            <a:r>
              <a:rPr lang="pl-PL" dirty="0" smtClean="0"/>
              <a:t>czerpanych </a:t>
            </a:r>
            <a:br>
              <a:rPr lang="pl-PL" dirty="0" smtClean="0"/>
            </a:br>
            <a:r>
              <a:rPr lang="pl-PL" dirty="0" smtClean="0"/>
              <a:t>z rozmaitych sfer </a:t>
            </a:r>
            <a:r>
              <a:rPr lang="pl-PL" dirty="0" smtClean="0"/>
              <a:t>życia - </a:t>
            </a:r>
            <a:r>
              <a:rPr lang="pl-PL" dirty="0" smtClean="0"/>
              <a:t>społecznego i kulturowego. Jeśli nie ma się własnego zdania na temat świata, </a:t>
            </a:r>
            <a:r>
              <a:rPr lang="pl-PL" dirty="0" smtClean="0"/>
              <a:t>rzeczywistości, </a:t>
            </a:r>
            <a:r>
              <a:rPr lang="pl-PL" dirty="0" smtClean="0"/>
              <a:t>siebie, to wielokrotne potwierdzanie konkretnej opinii, twierdzenia skierowanego w naszą stronę utwierdza nas w tym przekonaniu. Takie przekonanie zapisuje się mocno w naszej podświadomości </a:t>
            </a:r>
            <a:br>
              <a:rPr lang="pl-PL" dirty="0" smtClean="0"/>
            </a:br>
            <a:r>
              <a:rPr lang="pl-PL" dirty="0" smtClean="0"/>
              <a:t>i poprzez nie patrzymy na nasze życie i życiowe plany.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pl-PL" dirty="0" smtClean="0"/>
              <a:t>Jednakże, jeśli ktoś systematycznie nam coś wmawiając utwierdził nas w tym i ukierunkował nasze życie, to </a:t>
            </a:r>
            <a:r>
              <a:rPr lang="pl-PL" dirty="0" smtClean="0"/>
              <a:t>dlaczego </a:t>
            </a:r>
            <a:r>
              <a:rPr lang="pl-PL" dirty="0" smtClean="0"/>
              <a:t>teraz takiej praktyki nie odwrócić na swoją korzyść, systematycznie powtarzając sobie pozytywnie wzmacniające  treści  otwierające nas na </a:t>
            </a:r>
            <a:r>
              <a:rPr lang="pl-PL" dirty="0" smtClean="0"/>
              <a:t>sukces?</a:t>
            </a:r>
            <a:endParaRPr lang="pl-PL" dirty="0" smtClean="0"/>
          </a:p>
          <a:p>
            <a:pPr algn="just"/>
            <a:r>
              <a:rPr lang="pl-PL" dirty="0" smtClean="0"/>
              <a:t>„</a:t>
            </a:r>
            <a:r>
              <a:rPr lang="pl-PL" dirty="0" smtClean="0"/>
              <a:t>Nie ma </a:t>
            </a:r>
            <a:r>
              <a:rPr lang="pl-PL" dirty="0" smtClean="0"/>
              <a:t>ludzi gorszych i lepszych, są tylko ludzie w jednym lub drugim przekonaniu bardziej utwierdzeni</a:t>
            </a:r>
            <a:r>
              <a:rPr lang="pl-PL" dirty="0" smtClean="0"/>
              <a:t>”.</a:t>
            </a:r>
            <a:endParaRPr lang="pl-PL" dirty="0" smtClean="0"/>
          </a:p>
          <a:p>
            <a:pPr algn="just"/>
            <a:r>
              <a:rPr lang="pl-PL" dirty="0" smtClean="0"/>
              <a:t>Energię w tworzenie nieadekwatnych </a:t>
            </a:r>
            <a:r>
              <a:rPr lang="pl-PL" dirty="0" smtClean="0"/>
              <a:t>przekonań </a:t>
            </a:r>
            <a:r>
              <a:rPr lang="pl-PL" dirty="0" smtClean="0"/>
              <a:t>z taka samą siłą trzeba wdrożyć w utwierdzenie pozytywnych przekonań na swój temat.</a:t>
            </a:r>
          </a:p>
          <a:p>
            <a:pPr algn="just"/>
            <a:r>
              <a:rPr lang="pl-PL" dirty="0" smtClean="0"/>
              <a:t>To tak na początek chciałabym </a:t>
            </a:r>
            <a:r>
              <a:rPr lang="pl-PL" dirty="0" smtClean="0"/>
              <a:t>uzmysłowić </a:t>
            </a:r>
            <a:r>
              <a:rPr lang="pl-PL" dirty="0" smtClean="0"/>
              <a:t>jak takie nieświadome mechanizmy wzmocnień kierują naszym życiem, naszym postępowaniem wobec siebie i innych.</a:t>
            </a:r>
            <a:endParaRPr lang="pl-PL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l-PL" b="1" dirty="0" smtClean="0"/>
              <a:t>ĆWICZENIE.</a:t>
            </a:r>
            <a:endParaRPr lang="pl-PL" dirty="0" smtClean="0"/>
          </a:p>
          <a:p>
            <a:pPr lvl="0">
              <a:buNone/>
            </a:pPr>
            <a:r>
              <a:rPr lang="pl-PL" b="1" dirty="0" smtClean="0"/>
              <a:t>- WYMIEŃ </a:t>
            </a:r>
            <a:r>
              <a:rPr lang="pl-PL" b="1" dirty="0" smtClean="0"/>
              <a:t>10 DOBRYCH RZECZY NA SWÓJ TEMAT</a:t>
            </a:r>
            <a:endParaRPr lang="pl-PL" dirty="0" smtClean="0"/>
          </a:p>
          <a:p>
            <a:pPr lvl="0">
              <a:buNone/>
            </a:pPr>
            <a:r>
              <a:rPr lang="pl-PL" b="1" dirty="0" smtClean="0"/>
              <a:t>- </a:t>
            </a:r>
            <a:r>
              <a:rPr lang="pl-PL" b="1" dirty="0" smtClean="0"/>
              <a:t>STWÓRZ </a:t>
            </a:r>
            <a:r>
              <a:rPr lang="pl-PL" b="1" dirty="0" smtClean="0"/>
              <a:t>LISTĘ </a:t>
            </a:r>
            <a:r>
              <a:rPr lang="pl-PL" b="1" dirty="0" smtClean="0"/>
              <a:t>RZECZY, </a:t>
            </a:r>
            <a:r>
              <a:rPr lang="pl-PL" b="1" dirty="0" smtClean="0"/>
              <a:t>ZA KTÓRE JESTEŚ WDZIĘCZNY</a:t>
            </a:r>
            <a:endParaRPr lang="pl-PL" dirty="0" smtClean="0"/>
          </a:p>
          <a:p>
            <a:pPr lvl="0">
              <a:buNone/>
            </a:pPr>
            <a:r>
              <a:rPr lang="pl-PL" b="1" dirty="0" smtClean="0"/>
              <a:t>- PODAJ </a:t>
            </a:r>
            <a:r>
              <a:rPr lang="pl-PL" b="1" dirty="0" smtClean="0"/>
              <a:t>5 FAJNYCH SYTUACJI Z OSTATNIEGO TYGODNIA LUB </a:t>
            </a:r>
            <a:br>
              <a:rPr lang="pl-PL" b="1" dirty="0" smtClean="0"/>
            </a:br>
            <a:r>
              <a:rPr lang="pl-PL" b="1" dirty="0" smtClean="0"/>
              <a:t>Z DZISIAJ</a:t>
            </a:r>
            <a:endParaRPr lang="pl-PL" dirty="0" smtClean="0"/>
          </a:p>
          <a:p>
            <a:pPr lvl="0">
              <a:buNone/>
            </a:pPr>
            <a:r>
              <a:rPr lang="pl-PL" b="1" dirty="0" smtClean="0"/>
              <a:t>- OPISZ </a:t>
            </a:r>
            <a:r>
              <a:rPr lang="pl-PL" b="1" dirty="0" smtClean="0"/>
              <a:t>TWÓJ NAJWAŻNIEJSZY CEL </a:t>
            </a:r>
            <a:r>
              <a:rPr lang="pl-PL" b="1" dirty="0" smtClean="0"/>
              <a:t>ŻYCIOWY (CZEGO </a:t>
            </a:r>
            <a:r>
              <a:rPr lang="pl-PL" b="1" dirty="0" smtClean="0"/>
              <a:t>TAK NAPRAWDE PRAGNIESZ?)</a:t>
            </a:r>
            <a:endParaRPr lang="pl-PL" dirty="0" smtClean="0"/>
          </a:p>
          <a:p>
            <a:pPr lvl="0">
              <a:buNone/>
            </a:pPr>
            <a:r>
              <a:rPr lang="pl-PL" b="1" dirty="0" smtClean="0"/>
              <a:t>- JAKIE </a:t>
            </a:r>
            <a:r>
              <a:rPr lang="pl-PL" b="1" dirty="0" smtClean="0"/>
              <a:t>CECHY CENISZ SOBIE U INNYCH LUDZI?</a:t>
            </a:r>
            <a:endParaRPr lang="pl-PL" dirty="0" smtClean="0"/>
          </a:p>
          <a:p>
            <a:pPr lvl="0">
              <a:buNone/>
            </a:pPr>
            <a:r>
              <a:rPr lang="pl-PL" b="1" dirty="0" smtClean="0"/>
              <a:t>- JAKIE </a:t>
            </a:r>
            <a:r>
              <a:rPr lang="pl-PL" b="1" dirty="0" smtClean="0"/>
              <a:t>SWOJE CECHY CHCIAŁBYS ZNIWELOWAĆ?</a:t>
            </a:r>
            <a:endParaRPr lang="pl-PL" dirty="0" smtClean="0"/>
          </a:p>
          <a:p>
            <a:pPr lvl="0">
              <a:buNone/>
            </a:pPr>
            <a:r>
              <a:rPr lang="pl-PL" b="1" dirty="0" smtClean="0"/>
              <a:t>- </a:t>
            </a:r>
            <a:r>
              <a:rPr lang="pl-PL" b="1" dirty="0" smtClean="0"/>
              <a:t>JAK </a:t>
            </a:r>
            <a:r>
              <a:rPr lang="pl-PL" b="1" dirty="0" smtClean="0"/>
              <a:t>NAJCHETNIEJ SPĘDZASZ CZAS?</a:t>
            </a:r>
            <a:endParaRPr lang="pl-PL" dirty="0" smtClean="0"/>
          </a:p>
          <a:p>
            <a:r>
              <a:rPr lang="pl-PL" dirty="0" smtClean="0"/>
              <a:t>Następnie odczytamy sobie te nasze cechy, aby zrobić pierwszy krok do ugruntowania dobrego </a:t>
            </a:r>
            <a:r>
              <a:rPr lang="pl-PL" smtClean="0"/>
              <a:t>samostanowienia </a:t>
            </a:r>
            <a:r>
              <a:rPr lang="pl-PL" smtClean="0"/>
              <a:t>siebie </a:t>
            </a:r>
            <a:r>
              <a:rPr lang="pl-PL" dirty="0" smtClean="0">
                <a:sym typeface="Wingdings" pitchFamily="2" charset="2"/>
              </a:rPr>
              <a:t></a:t>
            </a:r>
            <a:endParaRPr lang="pl-PL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518</Words>
  <Application>Microsoft Office PowerPoint</Application>
  <PresentationFormat>Pokaz na ekranie (4:3)</PresentationFormat>
  <Paragraphs>36</Paragraphs>
  <Slides>9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0" baseType="lpstr">
      <vt:lpstr>Motyw pakietu Office</vt:lpstr>
      <vt:lpstr>Doradztwo edukacyjno-zawodowe</vt:lpstr>
      <vt:lpstr>SPOTKANIE I   TEMAT: PRACA A PASJA </vt:lpstr>
      <vt:lpstr>PODŚWIADOMOŚĆ/OCZEKIWANIA/ PRZEKONANIA </vt:lpstr>
      <vt:lpstr>Slajd 4</vt:lpstr>
      <vt:lpstr>Slajd 5</vt:lpstr>
      <vt:lpstr>Slajd 6</vt:lpstr>
      <vt:lpstr>Slajd 7</vt:lpstr>
      <vt:lpstr>Slajd 8</vt:lpstr>
      <vt:lpstr>Slajd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PREORIENTACJA ZAWODOWA</dc:title>
  <dc:creator>User</dc:creator>
  <cp:lastModifiedBy>Dorota</cp:lastModifiedBy>
  <cp:revision>29</cp:revision>
  <dcterms:modified xsi:type="dcterms:W3CDTF">2020-03-26T08:22:08Z</dcterms:modified>
</cp:coreProperties>
</file>